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4" r:id="rId5"/>
    <p:sldId id="260" r:id="rId6"/>
    <p:sldId id="302" r:id="rId7"/>
    <p:sldId id="301" r:id="rId8"/>
    <p:sldId id="304" r:id="rId9"/>
    <p:sldId id="306" r:id="rId10"/>
    <p:sldId id="259" r:id="rId11"/>
    <p:sldId id="303" r:id="rId12"/>
    <p:sldId id="286" r:id="rId13"/>
    <p:sldId id="307" r:id="rId14"/>
    <p:sldId id="312" r:id="rId15"/>
    <p:sldId id="308" r:id="rId16"/>
    <p:sldId id="309" r:id="rId17"/>
    <p:sldId id="310" r:id="rId18"/>
    <p:sldId id="311" r:id="rId19"/>
    <p:sldId id="293" r:id="rId20"/>
    <p:sldId id="281" r:id="rId21"/>
    <p:sldId id="282" r:id="rId22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cCKrzf0UMMOMaFQasogZ+eg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E73021"/>
    <a:srgbClr val="199B3C"/>
    <a:srgbClr val="FBBC05"/>
    <a:srgbClr val="23D752"/>
    <a:srgbClr val="FF992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0EA49-E1A5-498D-8324-1930EE65C43D}">
  <a:tblStyle styleId="{7F30EA49-E1A5-498D-8324-1930EE65C43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 autoAdjust="0"/>
    <p:restoredTop sz="94660"/>
  </p:normalViewPr>
  <p:slideViewPr>
    <p:cSldViewPr snapToGrid="0">
      <p:cViewPr varScale="1">
        <p:scale>
          <a:sx n="41" d="100"/>
          <a:sy n="41" d="100"/>
        </p:scale>
        <p:origin x="701" y="34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B57335E-09EA-564A-6911-222BDCE6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8B6A6E50-922B-B74B-9530-E48E3B287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4F87269-464C-5085-5848-B3B0F318A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17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9E0A93A5-00EB-D40D-8BE0-DC90328C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F1B2A5FC-E23A-8A79-5024-58CED4AEB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A2649214-4EE5-835D-F116-A1B44B24F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1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8114D3A-CF61-9023-7368-BAF45D78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E71C2143-39FB-251F-7D7A-1A8CCB234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6B74E7F4-DB20-F5C2-310E-FADE7D057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0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81266CC-696F-FD09-BD4D-8037DEB5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8CFEA3AB-21E1-C1E5-0869-C17DC55767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EF218CD5-5380-BF18-B94D-E633D764B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70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7C21A868-C011-6004-B79F-8D58BD0B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44DB7103-3A16-12E1-4A31-5C047756B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D1E27B86-FEB2-884C-5A4B-3FDCB0924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210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B49A89C8-29DA-B7F3-E977-6E3E4243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B95ED4DC-F8BF-0765-487A-46309BD98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B0EA8A95-654F-8E1B-A2F0-EAC5745B0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958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12E6F02F-D003-D03C-BC7E-83217991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C48F251-5A28-38DB-6DF9-CA5C8D497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932854DF-F62C-45DF-805F-F8C0E1D6B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72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3428470-11DC-9648-84B5-6F9C15AD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0D02EB5D-CC34-1EC9-A4E2-BB1202382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44F81ED5-EE2C-09C5-BFF1-ECE4D3915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4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7BC8877A-45D5-0A20-4F07-C705E0E3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29AE1A7A-4D79-7274-639B-E87A32C7C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EA912D68-05D3-9396-2EDF-5987CA557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2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B998A510-C194-8285-EF38-A40988E6D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EB0CA9E7-AE9D-00F6-C1EC-EC3F34A53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3F8412C7-C806-2979-E033-6CFA097F2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2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747761D1-D2FF-82A8-6E6C-0966B461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BF287A25-BC83-C1FE-4FD6-48894D6BE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B7FCAB59-3C23-F537-FFFC-819420F25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243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6937AF0-661C-C85B-9A1C-77BC6378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55AF9662-A240-9BC1-3A03-EB7444471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AEAB371-F54E-7B44-665B-8188CBF46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66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A240A77-CBAC-7AE0-E5F1-C7150DFD1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04219066-F94B-D44A-A33F-556133C64F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F34A4562-DD5F-2F9A-EDC9-4183E9CC7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3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A68F010-39EA-CACD-8098-1C58C08DA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00EAF088-FCE8-28F4-463A-53DBE1085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DB32207F-A2BB-C52E-5DD4-B7FC3E6D9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0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cloud.google.com/vertex-ai/studio/freeform" TargetMode="External"/><Relationship Id="rId3" Type="http://schemas.openxmlformats.org/officeDocument/2006/relationships/hyperlink" Target="https://github.com/margaretmz/sketch2runway" TargetMode="External"/><Relationship Id="rId7" Type="http://schemas.openxmlformats.org/officeDocument/2006/relationships/hyperlink" Target="https://ai.google.dev/gemini-api/doc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google-developer-experts/fashion-sketch2runway-with-gemini2flash-veo3-ced1e2776fea" TargetMode="External"/><Relationship Id="rId5" Type="http://schemas.openxmlformats.org/officeDocument/2006/relationships/hyperlink" Target="https://www.youtube.com/watch?v=9Bo5sEVoVQk" TargetMode="External"/><Relationship Id="rId4" Type="http://schemas.openxmlformats.org/officeDocument/2006/relationships/hyperlink" Target="https://github.com/margaretmz/sketch2runway/blob/main/Sketch2Runway.ipy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Nitin Tiwari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Developer Expert – Machine Learning</a:t>
            </a:r>
            <a:b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Data Scientist at Zelar</a:t>
            </a:r>
            <a:endParaRPr dirty="0"/>
          </a:p>
        </p:txBody>
      </p:sp>
      <p:pic>
        <p:nvPicPr>
          <p:cNvPr id="36" name="Google Shape;36;p1" descr="profil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687" y="2965283"/>
            <a:ext cx="8058615" cy="778543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2101588" y="4501545"/>
            <a:ext cx="13625982" cy="21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B82FB"/>
                </a:solidFill>
              </a:rPr>
              <a:t>Sketch2Runway – Gen AI in Fashion</a:t>
            </a:r>
            <a:endParaRPr sz="5400" b="1" dirty="0">
              <a:solidFill>
                <a:srgbClr val="2B82F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67E99-76F7-D01E-26BC-ECCBE9B7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30" y="5833728"/>
            <a:ext cx="6582694" cy="56491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4411723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Google Cloud </a:t>
            </a:r>
            <a:br>
              <a:rPr lang="en-US" sz="7200" b="1" dirty="0">
                <a:solidFill>
                  <a:srgbClr val="2B82FB"/>
                </a:solidFill>
                <a:latin typeface="Google Sans"/>
              </a:rPr>
            </a:br>
            <a:r>
              <a:rPr lang="en-US" sz="7200" b="1" dirty="0">
                <a:solidFill>
                  <a:srgbClr val="2B82FB"/>
                </a:solidFill>
                <a:latin typeface="Google Sans"/>
              </a:rPr>
              <a:t>Gen Media on Vertex AI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8D77F-B790-21AA-6B3C-A7A616F9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645795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B50839DC-7617-948A-C8E3-43641594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4A456991-F2BD-0C1E-A325-7C3891E1F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754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Google Cloud        Gen Media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BDDC8CA7-DAD3-BD12-2C3F-2F82D8B29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1597210"/>
            <a:ext cx="21316362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dirty="0">
                <a:latin typeface="Google Sans"/>
              </a:rPr>
              <a:t>Google Cloud provides a suite of generative AI tools on Vertex AI called Gen Media, designed to help businesses create high-quality media content.</a:t>
            </a:r>
          </a:p>
          <a:p>
            <a:pPr marL="571500" lvl="0" indent="-571500" algn="just">
              <a:buSzPts val="3000"/>
            </a:pPr>
            <a:endParaRPr lang="en-US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dirty="0">
                <a:latin typeface="Google Sans"/>
              </a:rPr>
              <a:t>These tools use advanced AI models to generate </a:t>
            </a:r>
            <a:r>
              <a:rPr lang="en-US" b="1" dirty="0">
                <a:solidFill>
                  <a:srgbClr val="4285F4"/>
                </a:solidFill>
                <a:latin typeface="Google Sans"/>
              </a:rPr>
              <a:t>images (Imagen)</a:t>
            </a:r>
            <a:r>
              <a:rPr lang="en-US" dirty="0">
                <a:latin typeface="Google Sans"/>
              </a:rPr>
              <a:t>, </a:t>
            </a:r>
            <a:r>
              <a:rPr lang="en-US" b="1" dirty="0">
                <a:solidFill>
                  <a:srgbClr val="4285F4"/>
                </a:solidFill>
                <a:latin typeface="Google Sans"/>
              </a:rPr>
              <a:t>videos (Veo)</a:t>
            </a:r>
            <a:r>
              <a:rPr lang="en-US" dirty="0">
                <a:latin typeface="Google Sans"/>
              </a:rPr>
              <a:t>, </a:t>
            </a:r>
            <a:r>
              <a:rPr lang="en-US" b="1" dirty="0">
                <a:solidFill>
                  <a:srgbClr val="4285F4"/>
                </a:solidFill>
                <a:latin typeface="Google Sans"/>
              </a:rPr>
              <a:t>music (Lyria</a:t>
            </a:r>
            <a:r>
              <a:rPr lang="en-US" b="1">
                <a:solidFill>
                  <a:srgbClr val="4285F4"/>
                </a:solidFill>
                <a:latin typeface="Google Sans"/>
              </a:rPr>
              <a:t>)</a:t>
            </a:r>
            <a:r>
              <a:rPr lang="en-US">
                <a:latin typeface="Google Sans"/>
              </a:rPr>
              <a:t>, </a:t>
            </a:r>
            <a:r>
              <a:rPr lang="en-US" b="1">
                <a:solidFill>
                  <a:srgbClr val="4285F4"/>
                </a:solidFill>
                <a:latin typeface="Google Sans"/>
              </a:rPr>
              <a:t>voice </a:t>
            </a:r>
            <a:r>
              <a:rPr lang="en-US" b="1" dirty="0">
                <a:solidFill>
                  <a:srgbClr val="4285F4"/>
                </a:solidFill>
                <a:latin typeface="Google Sans"/>
              </a:rPr>
              <a:t>(Chirp)</a:t>
            </a:r>
            <a:r>
              <a:rPr lang="en-US" dirty="0">
                <a:latin typeface="Google Sans"/>
              </a:rPr>
              <a:t>, etc. enabling more engaging and personalized customer experiences.</a:t>
            </a:r>
          </a:p>
          <a:p>
            <a:pPr marL="571500" lvl="0" indent="-571500" algn="just">
              <a:buSzPts val="3000"/>
            </a:pPr>
            <a:endParaRPr lang="en-US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endParaRPr dirty="0">
              <a:latin typeface="Google San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E9A41-D0B5-AB5B-4EB5-5B1A045C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80" y="5869746"/>
            <a:ext cx="15643420" cy="5812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4285F4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74B97-0295-EA7D-2A30-C4D61EDC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75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919DBFF-C231-F5CF-DF84-477EEB21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228F7CD7-4495-1E32-F402-E2E7BB1B5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6310" y="53363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Fashion Sketch2Runway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709095-D4B5-426E-B968-3D854740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96" y="6858000"/>
            <a:ext cx="2748741" cy="2748741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F59E0DE-8423-1591-47B5-25C380B1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513" y="6858000"/>
            <a:ext cx="2748741" cy="2748741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99D-EA0B-98B5-8D8D-78D6A6BFFA88}"/>
              </a:ext>
            </a:extLst>
          </p:cNvPr>
          <p:cNvSpPr txBox="1"/>
          <p:nvPr/>
        </p:nvSpPr>
        <p:spPr>
          <a:xfrm>
            <a:off x="10039737" y="9788384"/>
            <a:ext cx="5337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Margaret Maynard-Reid</a:t>
            </a:r>
            <a:br>
              <a:rPr lang="en-IN" sz="32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en-IN" sz="32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AI GDE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F2736-89EA-60D5-C1C5-0D0A50A07CE2}"/>
              </a:ext>
            </a:extLst>
          </p:cNvPr>
          <p:cNvSpPr txBox="1"/>
          <p:nvPr/>
        </p:nvSpPr>
        <p:spPr>
          <a:xfrm>
            <a:off x="5996810" y="9788384"/>
            <a:ext cx="5337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Nitin Tiwari</a:t>
            </a:r>
            <a:br>
              <a:rPr lang="en-IN" sz="3200" b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en-IN" sz="32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AI GDE</a:t>
            </a:r>
          </a:p>
        </p:txBody>
      </p:sp>
    </p:spTree>
    <p:extLst>
      <p:ext uri="{BB962C8B-B14F-4D97-AF65-F5344CB8AC3E}">
        <p14:creationId xmlns:p14="http://schemas.microsoft.com/office/powerpoint/2010/main" val="310786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60F9D76-1015-15B4-7A25-89C3AB1B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AACC20E7-735B-EA10-3988-ADCDEFC21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754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Fashion Sketch2Runway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E45E8E33-7C9B-B8AC-CFCA-A93DCBD0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186280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dirty="0">
                <a:latin typeface="Google Sans"/>
              </a:rPr>
              <a:t>Developed in collaboration with fellow AI GDE Margaret Maynard-Reid, Sketch2Runway is a project that showcases Google’s Generative AI models </a:t>
            </a:r>
            <a:r>
              <a:rPr lang="en-US" b="1" dirty="0">
                <a:latin typeface="Google Sans"/>
              </a:rPr>
              <a:t>Gemini 2.5 Flash</a:t>
            </a:r>
            <a:r>
              <a:rPr lang="en-US" dirty="0">
                <a:latin typeface="Google Sans"/>
              </a:rPr>
              <a:t> (Nano Banana </a:t>
            </a:r>
            <a:r>
              <a:rPr lang="en-IN" dirty="0"/>
              <a:t>🍌</a:t>
            </a:r>
            <a:r>
              <a:rPr lang="en-US" dirty="0">
                <a:latin typeface="Google Sans"/>
              </a:rPr>
              <a:t>) and </a:t>
            </a:r>
            <a:r>
              <a:rPr lang="en-US" b="1" dirty="0">
                <a:latin typeface="Google Sans"/>
              </a:rPr>
              <a:t>Veo 3</a:t>
            </a:r>
            <a:r>
              <a:rPr lang="en-US" dirty="0">
                <a:latin typeface="Google Sans"/>
              </a:rPr>
              <a:t> for fashion design. </a:t>
            </a:r>
          </a:p>
          <a:p>
            <a:pPr marL="0" lvl="0" indent="0" algn="just">
              <a:buSzPts val="3000"/>
              <a:buNone/>
            </a:pPr>
            <a:endParaRPr lang="en-US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dirty="0">
                <a:latin typeface="Google Sans"/>
              </a:rPr>
              <a:t>It converts your sketch to a beautiful fashion photo which you can edit and then turn it into a stunning 8-second video with the start-of-art video generation model Veo 3.</a:t>
            </a:r>
          </a:p>
          <a:p>
            <a:pPr marL="571500" lvl="0" indent="-571500" algn="just">
              <a:buSzPts val="3000"/>
            </a:pPr>
            <a:endParaRPr lang="en-US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US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endParaRPr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94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47BB6C2-727C-19EC-1C68-CB9E86354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9847466E-8399-A496-5049-84C1E7D07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2345" y="83693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4000" b="1" dirty="0">
                <a:latin typeface="Google Sans"/>
              </a:rPr>
              <a:t>**This project was featured by the official handle of Google AI for Developers**</a:t>
            </a:r>
            <a:endParaRPr sz="40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78C2D1EC-E395-B9B2-7B8C-2E757F6775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186280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571500" lvl="0" indent="-571500" algn="just">
              <a:buSzPts val="3000"/>
            </a:pPr>
            <a:endParaRPr lang="en-IN" dirty="0">
              <a:latin typeface="Google Sans"/>
            </a:endParaRPr>
          </a:p>
          <a:p>
            <a:pPr marL="0" lvl="0" indent="0" algn="just">
              <a:buSzPts val="3000"/>
              <a:buNone/>
            </a:pPr>
            <a:endParaRPr dirty="0">
              <a:latin typeface="Google San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9317F-C980-3083-F43E-E35524BE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68" y="1951864"/>
            <a:ext cx="10801350" cy="98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2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4AFA803-9390-B001-7972-0AA024A4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2B410952-5E1F-FCE9-FAE1-5EBFDD707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176" y="208694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Fashion Sketch2Runway – Pipeline</a:t>
            </a:r>
            <a:endParaRPr sz="5400" b="1" dirty="0">
              <a:latin typeface="Google Sans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0E80C26-3BAA-855B-EEF1-8C4E62B0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63" y="1564017"/>
            <a:ext cx="4914513" cy="71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34211-5C91-480A-F5FA-855B24E5B18D}"/>
              </a:ext>
            </a:extLst>
          </p:cNvPr>
          <p:cNvSpPr txBox="1"/>
          <p:nvPr/>
        </p:nvSpPr>
        <p:spPr>
          <a:xfrm>
            <a:off x="7147393" y="8955866"/>
            <a:ext cx="442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4285F4"/>
                </a:solidFill>
                <a:latin typeface="Google Sans"/>
              </a:rPr>
              <a:t>Step 2: Generate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A6181-9647-E5B6-5877-A54309B4568C}"/>
              </a:ext>
            </a:extLst>
          </p:cNvPr>
          <p:cNvSpPr/>
          <p:nvPr/>
        </p:nvSpPr>
        <p:spPr>
          <a:xfrm>
            <a:off x="1924229" y="1564017"/>
            <a:ext cx="4549765" cy="103100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39DF1F-9EF5-24EA-892C-DCA9E5853CDC}"/>
              </a:ext>
            </a:extLst>
          </p:cNvPr>
          <p:cNvSpPr/>
          <p:nvPr/>
        </p:nvSpPr>
        <p:spPr>
          <a:xfrm>
            <a:off x="12229262" y="1568845"/>
            <a:ext cx="4657530" cy="10305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13BA0D23-06E6-3C8D-EC09-4F18BF06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262" y="1564016"/>
            <a:ext cx="4657530" cy="71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C2E5F-112C-43DB-9D7A-89D478382D9E}"/>
              </a:ext>
            </a:extLst>
          </p:cNvPr>
          <p:cNvSpPr/>
          <p:nvPr/>
        </p:nvSpPr>
        <p:spPr>
          <a:xfrm>
            <a:off x="6883680" y="1568846"/>
            <a:ext cx="4935896" cy="10305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F92B4-08BC-81B5-F5C3-438DA45C5C45}"/>
              </a:ext>
            </a:extLst>
          </p:cNvPr>
          <p:cNvSpPr txBox="1"/>
          <p:nvPr/>
        </p:nvSpPr>
        <p:spPr>
          <a:xfrm>
            <a:off x="7003419" y="9738295"/>
            <a:ext cx="4569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Convert the sketch to a photorealistic full body portrait of a fashion model wearing a chic dress</a:t>
            </a:r>
            <a:endParaRPr lang="en-IN" sz="6000" b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DF675-6E92-288D-E9B3-E1448757D2D4}"/>
              </a:ext>
            </a:extLst>
          </p:cNvPr>
          <p:cNvSpPr txBox="1"/>
          <p:nvPr/>
        </p:nvSpPr>
        <p:spPr>
          <a:xfrm>
            <a:off x="12907736" y="8953451"/>
            <a:ext cx="356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Google Sans"/>
              </a:rPr>
              <a:t>Step 3: Edit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B354F-1D61-D505-65CE-06F0044AE447}"/>
              </a:ext>
            </a:extLst>
          </p:cNvPr>
          <p:cNvSpPr txBox="1"/>
          <p:nvPr/>
        </p:nvSpPr>
        <p:spPr>
          <a:xfrm>
            <a:off x="12472278" y="9715135"/>
            <a:ext cx="4171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Add a beautiful matching bracelet that goes well with her dress</a:t>
            </a:r>
            <a:endParaRPr lang="en-IN" sz="8800" b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A68AF-CED0-35B8-B533-C48D6A0D2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915" y="2189272"/>
            <a:ext cx="4033070" cy="6284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108217-C18E-65A0-A7BC-E3B57D49F8DF}"/>
              </a:ext>
            </a:extLst>
          </p:cNvPr>
          <p:cNvSpPr txBox="1"/>
          <p:nvPr/>
        </p:nvSpPr>
        <p:spPr>
          <a:xfrm>
            <a:off x="2333915" y="8953451"/>
            <a:ext cx="356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E73021"/>
                </a:solidFill>
                <a:latin typeface="Google Sans"/>
              </a:rPr>
              <a:t>Step 1: Draw Sketch</a:t>
            </a:r>
          </a:p>
        </p:txBody>
      </p:sp>
      <p:pic>
        <p:nvPicPr>
          <p:cNvPr id="18" name="White Dress with Yellow Polka Dots #gemini #veo3 #googlecloud">
            <a:hlinkClick r:id="" action="ppaction://media"/>
            <a:extLst>
              <a:ext uri="{FF2B5EF4-FFF2-40B4-BE49-F238E27FC236}">
                <a16:creationId xmlns:a16="http://schemas.microsoft.com/office/drawing/2014/main" id="{B3F02492-E957-932A-962F-A40F41791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60191" y="1609871"/>
            <a:ext cx="4403834" cy="71032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9BBB-8988-D1E9-E57A-0D72C2A30BF6}"/>
              </a:ext>
            </a:extLst>
          </p:cNvPr>
          <p:cNvSpPr/>
          <p:nvPr/>
        </p:nvSpPr>
        <p:spPr>
          <a:xfrm>
            <a:off x="17560192" y="1568845"/>
            <a:ext cx="4403834" cy="10305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BD3B6-D2FC-D72A-C0E1-2526F3B53D1A}"/>
              </a:ext>
            </a:extLst>
          </p:cNvPr>
          <p:cNvSpPr txBox="1"/>
          <p:nvPr/>
        </p:nvSpPr>
        <p:spPr>
          <a:xfrm>
            <a:off x="17713978" y="8953451"/>
            <a:ext cx="40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199B3C"/>
                </a:solidFill>
                <a:latin typeface="Google Sans"/>
              </a:rPr>
              <a:t>Step 4: Generate Video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F15B1A-D0B2-29BA-D872-5EE0A641FBE4}"/>
              </a:ext>
            </a:extLst>
          </p:cNvPr>
          <p:cNvSpPr/>
          <p:nvPr/>
        </p:nvSpPr>
        <p:spPr>
          <a:xfrm>
            <a:off x="8091374" y="11613900"/>
            <a:ext cx="2694814" cy="721169"/>
          </a:xfrm>
          <a:prstGeom prst="roundRect">
            <a:avLst/>
          </a:prstGeom>
          <a:solidFill>
            <a:srgbClr val="4285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Google Sans"/>
              </a:rPr>
              <a:t>Gemini 2.5 Flash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6CF4EE-5A54-1C6F-3219-B500FF1BFE9A}"/>
              </a:ext>
            </a:extLst>
          </p:cNvPr>
          <p:cNvSpPr/>
          <p:nvPr/>
        </p:nvSpPr>
        <p:spPr>
          <a:xfrm>
            <a:off x="13181271" y="11545702"/>
            <a:ext cx="2694814" cy="721169"/>
          </a:xfrm>
          <a:prstGeom prst="roundRect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Google Sans"/>
              </a:rPr>
              <a:t>Gemini 2.5 Flash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227301-3A78-F52D-FA64-6331A7799C81}"/>
              </a:ext>
            </a:extLst>
          </p:cNvPr>
          <p:cNvSpPr/>
          <p:nvPr/>
        </p:nvSpPr>
        <p:spPr>
          <a:xfrm>
            <a:off x="18967040" y="11554502"/>
            <a:ext cx="1590133" cy="721169"/>
          </a:xfrm>
          <a:prstGeom prst="roundRect">
            <a:avLst/>
          </a:prstGeom>
          <a:solidFill>
            <a:srgbClr val="199B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Google Sans"/>
              </a:rPr>
              <a:t>Veo 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F0DE83-6F1E-E9B5-D9C6-0649AC58AD35}"/>
              </a:ext>
            </a:extLst>
          </p:cNvPr>
          <p:cNvSpPr/>
          <p:nvPr/>
        </p:nvSpPr>
        <p:spPr>
          <a:xfrm>
            <a:off x="3458357" y="11545701"/>
            <a:ext cx="1590133" cy="721169"/>
          </a:xfrm>
          <a:prstGeom prst="roundRect">
            <a:avLst/>
          </a:prstGeom>
          <a:solidFill>
            <a:srgbClr val="E730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Google Sans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542D7-D398-26FD-02A9-32744FAEA7E2}"/>
              </a:ext>
            </a:extLst>
          </p:cNvPr>
          <p:cNvSpPr txBox="1"/>
          <p:nvPr/>
        </p:nvSpPr>
        <p:spPr>
          <a:xfrm>
            <a:off x="17676357" y="9778516"/>
            <a:ext cx="4171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She walks forward gracefully with a smile. Add runway music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220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4544722-7651-C6CE-8224-88140BBD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98BD8661-4DD4-E133-ACF4-BF896628B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1723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Project Demonstration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3159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7E9930F-D008-35E8-CDD1-DB6A6495F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C1C5648C-FA04-DD29-BC7C-CCA113B5C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754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Steps to Install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16F3848D-1BB0-1BEC-C135-955708D026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186280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Google Sans"/>
              </a:rPr>
              <a:t>Clone the repository on your local machine.</a:t>
            </a:r>
          </a:p>
          <a:p>
            <a:pPr marL="0" indent="0">
              <a:buNone/>
            </a:pP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Navigate to </a:t>
            </a:r>
            <a:r>
              <a:rPr lang="en-US" u="sng" dirty="0">
                <a:solidFill>
                  <a:srgbClr val="4285F4"/>
                </a:solidFill>
                <a:latin typeface="Google Sans"/>
              </a:rPr>
              <a:t>cd sketch2runway</a:t>
            </a:r>
            <a:r>
              <a:rPr lang="en-US" dirty="0">
                <a:latin typeface="Google Sans"/>
              </a:rPr>
              <a:t> directory.</a:t>
            </a:r>
          </a:p>
          <a:p>
            <a:pPr marL="0" indent="0">
              <a:buNone/>
            </a:pP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Run </a:t>
            </a:r>
            <a:r>
              <a:rPr lang="en-US" u="sng" dirty="0">
                <a:solidFill>
                  <a:srgbClr val="4285F4"/>
                </a:solidFill>
                <a:latin typeface="Google Sans"/>
              </a:rPr>
              <a:t>pip install -r requirements.txt</a:t>
            </a:r>
            <a:r>
              <a:rPr lang="en-US" dirty="0">
                <a:latin typeface="Google Sans"/>
              </a:rPr>
              <a:t> to install the packages.</a:t>
            </a:r>
          </a:p>
          <a:p>
            <a:pPr marL="0" indent="0">
              <a:buNone/>
            </a:pP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Open .env file and configure your GEMINI_API_KEY, GCP_PROJECT_ID, GCP_BUCKET_NAME.</a:t>
            </a:r>
          </a:p>
          <a:p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Run </a:t>
            </a:r>
            <a:r>
              <a:rPr lang="en-US" u="sng" dirty="0">
                <a:solidFill>
                  <a:srgbClr val="4285F4"/>
                </a:solidFill>
                <a:latin typeface="Google Sans"/>
              </a:rPr>
              <a:t>flask run</a:t>
            </a:r>
            <a:r>
              <a:rPr lang="en-US" dirty="0">
                <a:latin typeface="Google Sans"/>
              </a:rPr>
              <a:t> to start the server.</a:t>
            </a:r>
          </a:p>
          <a:p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Open </a:t>
            </a:r>
            <a:r>
              <a:rPr lang="en-US" u="sng" dirty="0">
                <a:solidFill>
                  <a:srgbClr val="4285F4"/>
                </a:solidFill>
                <a:latin typeface="Google Sans"/>
              </a:rPr>
              <a:t>localhost:5000</a:t>
            </a:r>
            <a:r>
              <a:rPr lang="en-US" dirty="0">
                <a:latin typeface="Google Sans"/>
              </a:rPr>
              <a:t> on your web browser to bring up the web UI.</a:t>
            </a:r>
          </a:p>
        </p:txBody>
      </p:sp>
    </p:spTree>
    <p:extLst>
      <p:ext uri="{BB962C8B-B14F-4D97-AF65-F5344CB8AC3E}">
        <p14:creationId xmlns:p14="http://schemas.microsoft.com/office/powerpoint/2010/main" val="193347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D0DC249-D18D-9873-4661-99D2451C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1FB01B40-3C93-DC0A-DC3F-D01DDE92E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754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Demonstration</a:t>
            </a:r>
            <a:endParaRPr sz="5400" b="1" dirty="0">
              <a:latin typeface="Google Sans"/>
            </a:endParaRPr>
          </a:p>
        </p:txBody>
      </p:sp>
      <p:pic>
        <p:nvPicPr>
          <p:cNvPr id="10242" name="Picture 2" descr="No alternative text description for this image">
            <a:extLst>
              <a:ext uri="{FF2B5EF4-FFF2-40B4-BE49-F238E27FC236}">
                <a16:creationId xmlns:a16="http://schemas.microsoft.com/office/drawing/2014/main" id="{2519979A-F0A7-F61E-BEDD-81FAEF44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27" y="1623646"/>
            <a:ext cx="15674581" cy="1083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1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71529A5-0163-96AE-C5FF-AE1D2935A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355B43A7-B900-AE3F-AB08-52B2B3D9B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Resources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711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45" name="Google Shape;45;p2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Senior Data Scientist at Zelar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Google Developer Expert in Machine Learning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Contributor to Gemini, Gemma Cookbooks, TensorFlow.js, Google Dev Library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Technical Speaker (50+ talks across India and internationally)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Write blogs on AI/ML on Medium</a:t>
            </a:r>
            <a:endParaRPr dirty="0">
              <a:latin typeface="Google Sans"/>
            </a:endParaRPr>
          </a:p>
          <a:p>
            <a:pPr marL="457200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dk1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B82FB"/>
                </a:solidFill>
                <a:latin typeface="Google Sans"/>
                <a:cs typeface="Courier New" panose="02070309020205020404" pitchFamily="49" charset="0"/>
              </a:rPr>
              <a:t>Resources</a:t>
            </a:r>
            <a:endParaRPr sz="5400" b="1" dirty="0">
              <a:solidFill>
                <a:srgbClr val="2B82FB"/>
              </a:solidFill>
              <a:latin typeface="Google Sans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AC4A5-F1CE-CE33-AC16-526558A9B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0492" y="1825853"/>
            <a:ext cx="22788658" cy="1006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GitHub repository: </a:t>
            </a:r>
            <a:b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https://github.com/margaretmz/sketch2runway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600" b="1" dirty="0" err="1">
                <a:solidFill>
                  <a:schemeClr val="tx1"/>
                </a:solidFill>
                <a:latin typeface="Google Sans"/>
              </a:rPr>
              <a:t>Colab</a:t>
            </a:r>
            <a:r>
              <a:rPr lang="en-US" altLang="en-US" sz="3600" b="1" dirty="0">
                <a:solidFill>
                  <a:schemeClr val="tx1"/>
                </a:solidFill>
                <a:latin typeface="Google Sans"/>
              </a:rPr>
              <a:t> notebook:</a:t>
            </a:r>
            <a:br>
              <a:rPr lang="en-US" altLang="en-US" sz="3600" b="1" dirty="0">
                <a:solidFill>
                  <a:schemeClr val="tx1"/>
                </a:solidFill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https://github.com/margaretmz/sketch2runway/blob/main/Sketch2Runway.ipynb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600" b="1" dirty="0">
                <a:solidFill>
                  <a:schemeClr val="tx1"/>
                </a:solidFill>
                <a:latin typeface="Google Sans"/>
              </a:rPr>
              <a:t>YouTube Tutorial: </a:t>
            </a:r>
            <a:br>
              <a:rPr lang="en-US" altLang="en-US" sz="3600" dirty="0">
                <a:solidFill>
                  <a:schemeClr val="tx1"/>
                </a:solidFill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https://www.youtube.com/watch?v=9Bo5sEVoVQk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Medium blog: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https://medium.com/google-developer-experts/fashion-sketch2runway-with-gemini2flash-veo3-ced1e2776fea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Gemini API documentation: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https://ai.google.dev/gemini-api/docs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Vertex AI Studio: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</a:br>
            <a:r>
              <a:rPr lang="en-US" altLang="en-US" sz="3600" dirty="0">
                <a:solidFill>
                  <a:srgbClr val="4285F4"/>
                </a:solidFill>
                <a:latin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https://console.cloud.google.com/vertex-ai/studio/</a:t>
            </a:r>
            <a:endParaRPr lang="en-US" altLang="en-US" sz="3600" dirty="0">
              <a:solidFill>
                <a:srgbClr val="4285F4"/>
              </a:solidFill>
              <a:latin typeface="Google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3600" dirty="0">
              <a:solidFill>
                <a:schemeClr val="tx1"/>
              </a:solidFill>
              <a:latin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Thank You.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8599" y="5593309"/>
            <a:ext cx="6337687" cy="584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descr="Github Logo - Free social media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104" y="10254411"/>
            <a:ext cx="1101663" cy="110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 descr="Medium - Free social media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0103" y="7704309"/>
            <a:ext cx="1101663" cy="110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4762487" y="10421279"/>
            <a:ext cx="441198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github.com/NSTiwari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700436" y="7894700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medium.com/@tiwarinitin1999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762487" y="9140335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twitter.com/@NSTiwari21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0104" y="8977239"/>
            <a:ext cx="1101663" cy="108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 descr="App, b/w, linkedin, logo, media, popular, social icon - Free downloa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5699" y="6399153"/>
            <a:ext cx="1136067" cy="113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/>
        </p:nvSpPr>
        <p:spPr>
          <a:xfrm>
            <a:off x="4762487" y="6539648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linkedin.com/in/tiwari-nitin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Content</a:t>
            </a:r>
            <a:endParaRPr sz="7200"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Introduction</a:t>
            </a:r>
          </a:p>
          <a:p>
            <a:pPr indent="-457200"/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AI in Fashion</a:t>
            </a: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Introduction to Google Gen Media</a:t>
            </a: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About Sketch2Runway</a:t>
            </a:r>
          </a:p>
          <a:p>
            <a:pPr lvl="0" indent="-457200"/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Project Demonstration</a:t>
            </a:r>
          </a:p>
          <a:p>
            <a:pPr lvl="0" indent="-457200"/>
            <a:r>
              <a:rPr lang="en-IN" sz="5400" dirty="0">
                <a:solidFill>
                  <a:schemeClr val="accent3"/>
                </a:solidFill>
                <a:latin typeface="Google Sans"/>
                <a:ea typeface="Calibri"/>
                <a:cs typeface="Calibri"/>
                <a:sym typeface="Calibri"/>
              </a:rPr>
              <a:t> Resources</a:t>
            </a:r>
            <a:endParaRPr sz="54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529829C-557F-9FD0-64E6-13AE5214C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04EF9554-CA99-92EB-2689-5166A6D9E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Introduction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307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90495" y="17091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sz="5400" b="1" dirty="0">
                <a:latin typeface="Google Sans"/>
              </a:rPr>
              <a:t>Introduction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890495" y="1080665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3000"/>
              <a:buNone/>
            </a:pPr>
            <a:r>
              <a:rPr lang="en-IN" sz="4800" i="1" dirty="0">
                <a:latin typeface="Google Sans"/>
                <a:sym typeface="Arial"/>
              </a:rPr>
              <a:t>Every expert in a field starts small – with scribbles, mistakes, and dreams.</a:t>
            </a:r>
            <a:endParaRPr sz="4800" i="1" dirty="0">
              <a:latin typeface="Google Sans"/>
              <a:sym typeface="Arial"/>
            </a:endParaRPr>
          </a:p>
        </p:txBody>
      </p:sp>
      <p:pic>
        <p:nvPicPr>
          <p:cNvPr id="2050" name="Picture 2" descr="image from models">
            <a:extLst>
              <a:ext uri="{FF2B5EF4-FFF2-40B4-BE49-F238E27FC236}">
                <a16:creationId xmlns:a16="http://schemas.microsoft.com/office/drawing/2014/main" id="{7522EC7E-5371-A278-976F-C5C8E6F6F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4" y="2212334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B981B-8185-D9D4-F9C3-1B5FC372A81F}"/>
              </a:ext>
            </a:extLst>
          </p:cNvPr>
          <p:cNvSpPr txBox="1"/>
          <p:nvPr/>
        </p:nvSpPr>
        <p:spPr>
          <a:xfrm>
            <a:off x="10941209" y="3252499"/>
            <a:ext cx="122303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rgbClr val="4285F4"/>
                </a:solidFill>
                <a:latin typeface="Google Sans"/>
              </a:rPr>
              <a:t>Meet Mira. She’s not a designer yet, but she has big dreams.</a:t>
            </a:r>
          </a:p>
          <a:p>
            <a:pPr algn="just"/>
            <a:endParaRPr lang="en-US" sz="4000" dirty="0">
              <a:latin typeface="Google Sans"/>
            </a:endParaRPr>
          </a:p>
          <a:p>
            <a:pPr algn="just"/>
            <a:r>
              <a:rPr lang="en-US" sz="4000" dirty="0">
                <a:latin typeface="Google Sans"/>
              </a:rPr>
              <a:t>She spends hours sketching in her room, imagining her creations on the runway.</a:t>
            </a:r>
          </a:p>
          <a:p>
            <a:pPr algn="just"/>
            <a:endParaRPr lang="en-US" sz="4000" dirty="0">
              <a:latin typeface="Google Sans"/>
            </a:endParaRPr>
          </a:p>
          <a:p>
            <a:pPr algn="just"/>
            <a:r>
              <a:rPr lang="en-US" sz="4000" dirty="0">
                <a:latin typeface="Google Sans"/>
              </a:rPr>
              <a:t>But the path from sketchbook to spotlight is full of challenges like time, cost, and limited access to resources.</a:t>
            </a:r>
          </a:p>
          <a:p>
            <a:pPr algn="just"/>
            <a:endParaRPr lang="en-US" sz="4000" dirty="0">
              <a:latin typeface="Google Sans"/>
            </a:endParaRPr>
          </a:p>
          <a:p>
            <a:pPr algn="just"/>
            <a:r>
              <a:rPr lang="en-US" sz="4000" dirty="0">
                <a:latin typeface="Google Sans"/>
              </a:rPr>
              <a:t>What if technology could help dreamers like Mira bring their fashion visions to life?</a:t>
            </a:r>
          </a:p>
          <a:p>
            <a:pPr algn="just"/>
            <a:endParaRPr lang="en-US" sz="4000" dirty="0">
              <a:latin typeface="Google Sans"/>
            </a:endParaRPr>
          </a:p>
          <a:p>
            <a:pPr algn="just"/>
            <a:r>
              <a:rPr lang="en-US" sz="4000" dirty="0">
                <a:latin typeface="Google Sans"/>
              </a:rPr>
              <a:t>That’s where </a:t>
            </a:r>
            <a:r>
              <a:rPr lang="en-US" sz="4000" u="sng" dirty="0">
                <a:solidFill>
                  <a:srgbClr val="4285F4"/>
                </a:solidFill>
                <a:latin typeface="Google Sans"/>
              </a:rPr>
              <a:t>Generative AI</a:t>
            </a:r>
            <a:r>
              <a:rPr lang="en-US" sz="4000" dirty="0">
                <a:latin typeface="Google Sans"/>
              </a:rPr>
              <a:t> comes 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8C5A7C0-23C7-EF6E-7653-2FD3F0F33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9C6E0F39-1C20-065B-1371-370F55F6F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AI in Fashion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5630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8548D70A-09E9-FD4C-F135-9D5AEC7E3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70B010D7-45DB-2656-4D2F-59D117637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AI in Fashion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57D11C1A-432D-1088-2894-A8B49D3C17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94368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400" dirty="0">
                <a:latin typeface="Google Sans"/>
              </a:rPr>
              <a:t>AI is transforming the fashion industry by personalizing customer experiences through virtual try-ons, and AI-powered stylizations.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400" dirty="0">
                <a:latin typeface="Google Sans"/>
              </a:rPr>
              <a:t>Accelerate designs by generating new clothing concepts and enabling rapid prototyping from sketches.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dirty="0">
                <a:latin typeface="Google Sans"/>
              </a:rPr>
              <a:t>AI-powered visual search helps customers find products faster by uploading images or photos.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400" dirty="0">
                <a:latin typeface="Google Sans"/>
              </a:rPr>
              <a:t>Brands use AI for demand forecasting and inventory optimization to reduce waste and improve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182297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D648F5B-E2F4-8C20-AAE1-69E8DD4C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rom models">
            <a:extLst>
              <a:ext uri="{FF2B5EF4-FFF2-40B4-BE49-F238E27FC236}">
                <a16:creationId xmlns:a16="http://schemas.microsoft.com/office/drawing/2014/main" id="{E0E7273E-F2FB-5116-A467-62F4790C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1" y="824204"/>
            <a:ext cx="9753600" cy="975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4BC758-FB76-70EF-43BD-444FCC323BCA}"/>
              </a:ext>
            </a:extLst>
          </p:cNvPr>
          <p:cNvSpPr/>
          <p:nvPr/>
        </p:nvSpPr>
        <p:spPr>
          <a:xfrm>
            <a:off x="4086807" y="10919926"/>
            <a:ext cx="4833257" cy="9517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atin typeface="Google Sans"/>
              </a:rPr>
              <a:t>Virtual Try-On</a:t>
            </a:r>
          </a:p>
        </p:txBody>
      </p:sp>
      <p:pic>
        <p:nvPicPr>
          <p:cNvPr id="8" name="Picture 2" descr="image from models">
            <a:extLst>
              <a:ext uri="{FF2B5EF4-FFF2-40B4-BE49-F238E27FC236}">
                <a16:creationId xmlns:a16="http://schemas.microsoft.com/office/drawing/2014/main" id="{21F227C4-45F7-45B0-6CFA-08B11FF0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502" y="824205"/>
            <a:ext cx="9887339" cy="975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F1C208-9F12-08A7-EB29-4FF66016ED9B}"/>
              </a:ext>
            </a:extLst>
          </p:cNvPr>
          <p:cNvSpPr/>
          <p:nvPr/>
        </p:nvSpPr>
        <p:spPr>
          <a:xfrm>
            <a:off x="14902542" y="10919925"/>
            <a:ext cx="4833257" cy="951723"/>
          </a:xfrm>
          <a:prstGeom prst="roundRect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atin typeface="Google Sans"/>
              </a:rPr>
              <a:t>Sketch2Design</a:t>
            </a:r>
          </a:p>
        </p:txBody>
      </p:sp>
    </p:spTree>
    <p:extLst>
      <p:ext uri="{BB962C8B-B14F-4D97-AF65-F5344CB8AC3E}">
        <p14:creationId xmlns:p14="http://schemas.microsoft.com/office/powerpoint/2010/main" val="86714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1EC8051B-227B-78A5-2B67-95396149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FDC990E9-93B3-5531-04D2-8CF33AE9C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287" y="234424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sz="5400" b="1" dirty="0">
                <a:latin typeface="Google Sans"/>
              </a:rPr>
              <a:t>Fashion Industry using AI</a:t>
            </a:r>
            <a:endParaRPr sz="5400" b="1" dirty="0">
              <a:latin typeface="Google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B21E6-F7AE-B780-E6CC-44CCEE92FDC4}"/>
              </a:ext>
            </a:extLst>
          </p:cNvPr>
          <p:cNvSpPr/>
          <p:nvPr/>
        </p:nvSpPr>
        <p:spPr>
          <a:xfrm>
            <a:off x="5285121" y="1698171"/>
            <a:ext cx="5165166" cy="475861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C1D468-74A8-F913-4716-E6EB23408F2D}"/>
              </a:ext>
            </a:extLst>
          </p:cNvPr>
          <p:cNvSpPr/>
          <p:nvPr/>
        </p:nvSpPr>
        <p:spPr>
          <a:xfrm>
            <a:off x="5285121" y="7259216"/>
            <a:ext cx="5165166" cy="425417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F5B3F-CBEB-ADC6-E9A2-BDDEF21348E0}"/>
              </a:ext>
            </a:extLst>
          </p:cNvPr>
          <p:cNvSpPr/>
          <p:nvPr/>
        </p:nvSpPr>
        <p:spPr>
          <a:xfrm>
            <a:off x="11819660" y="1698171"/>
            <a:ext cx="5165166" cy="475861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E0AB-AFCE-132F-73BA-7E7E1F122FBB}"/>
              </a:ext>
            </a:extLst>
          </p:cNvPr>
          <p:cNvSpPr/>
          <p:nvPr/>
        </p:nvSpPr>
        <p:spPr>
          <a:xfrm>
            <a:off x="11819660" y="7259216"/>
            <a:ext cx="5165166" cy="490050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5D816F5-4AA8-810C-3AA7-81A81D5D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07" y="2039956"/>
            <a:ext cx="3593646" cy="24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86B28-BF47-0AE9-2330-F05285BE29F6}"/>
              </a:ext>
            </a:extLst>
          </p:cNvPr>
          <p:cNvSpPr txBox="1"/>
          <p:nvPr/>
        </p:nvSpPr>
        <p:spPr>
          <a:xfrm>
            <a:off x="5285121" y="5373417"/>
            <a:ext cx="5165166" cy="1077218"/>
          </a:xfrm>
          <a:prstGeom prst="rect">
            <a:avLst/>
          </a:prstGeom>
          <a:solidFill>
            <a:srgbClr val="FBBC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Google Sans"/>
              </a:rPr>
              <a:t>Generative design of sneakers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F51F2969-70C7-3FDF-F0B5-B4E0A5DC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04" y="7799160"/>
            <a:ext cx="3360249" cy="220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7A7BB-B885-1DE5-0B33-6884925400A9}"/>
              </a:ext>
            </a:extLst>
          </p:cNvPr>
          <p:cNvSpPr txBox="1"/>
          <p:nvPr/>
        </p:nvSpPr>
        <p:spPr>
          <a:xfrm>
            <a:off x="5285121" y="10497732"/>
            <a:ext cx="5165166" cy="1569660"/>
          </a:xfrm>
          <a:prstGeom prst="rect">
            <a:avLst/>
          </a:prstGeom>
          <a:solidFill>
            <a:srgbClr val="199B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ogle Sans"/>
              </a:rPr>
              <a:t>Analyze customer preferences and social media trends</a:t>
            </a:r>
            <a:endParaRPr lang="en-IN" sz="3200" b="1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14" name="Picture 8" descr="Gucci - Simple English Wikipedia, the free encyclopedia">
            <a:extLst>
              <a:ext uri="{FF2B5EF4-FFF2-40B4-BE49-F238E27FC236}">
                <a16:creationId xmlns:a16="http://schemas.microsoft.com/office/drawing/2014/main" id="{2E2A1380-68B2-3E62-CBBB-776062D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433" y="2279859"/>
            <a:ext cx="2399617" cy="24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Levis Logo and symbol, meaning, history, PNG, brand">
            <a:extLst>
              <a:ext uri="{FF2B5EF4-FFF2-40B4-BE49-F238E27FC236}">
                <a16:creationId xmlns:a16="http://schemas.microsoft.com/office/drawing/2014/main" id="{0A5E848B-64FA-3198-B786-24C609F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613" y="7799160"/>
            <a:ext cx="3893258" cy="194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BCD2C2-75F4-98E5-ACD2-6CD2DB34B21A}"/>
              </a:ext>
            </a:extLst>
          </p:cNvPr>
          <p:cNvSpPr txBox="1"/>
          <p:nvPr/>
        </p:nvSpPr>
        <p:spPr>
          <a:xfrm>
            <a:off x="11819659" y="5355960"/>
            <a:ext cx="5165166" cy="1077218"/>
          </a:xfrm>
          <a:prstGeom prst="rect">
            <a:avLst/>
          </a:prstGeom>
          <a:solidFill>
            <a:srgbClr val="4285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ogle Sans"/>
              </a:rPr>
              <a:t>AR-powered virtual try-ons for shoes and accessories</a:t>
            </a:r>
            <a:endParaRPr lang="en-IN" sz="3200" b="1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61365-AE72-19A5-2F09-F34D46D33D96}"/>
              </a:ext>
            </a:extLst>
          </p:cNvPr>
          <p:cNvSpPr txBox="1"/>
          <p:nvPr/>
        </p:nvSpPr>
        <p:spPr>
          <a:xfrm>
            <a:off x="11819659" y="10590065"/>
            <a:ext cx="5165166" cy="1569660"/>
          </a:xfrm>
          <a:prstGeom prst="rect">
            <a:avLst/>
          </a:prstGeom>
          <a:solidFill>
            <a:srgbClr val="E73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oogle Sans"/>
              </a:rPr>
              <a:t>AI for supply chain optimization and predictive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11B2E-FED0-6087-796D-580E928966C0}"/>
              </a:ext>
            </a:extLst>
          </p:cNvPr>
          <p:cNvSpPr txBox="1"/>
          <p:nvPr/>
        </p:nvSpPr>
        <p:spPr>
          <a:xfrm>
            <a:off x="17952098" y="6489775"/>
            <a:ext cx="4371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Google Sans"/>
              </a:rPr>
              <a:t>and many more …</a:t>
            </a:r>
          </a:p>
        </p:txBody>
      </p:sp>
    </p:spTree>
    <p:extLst>
      <p:ext uri="{BB962C8B-B14F-4D97-AF65-F5344CB8AC3E}">
        <p14:creationId xmlns:p14="http://schemas.microsoft.com/office/powerpoint/2010/main" val="371382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6" grpId="0" animBg="1"/>
      <p:bldP spid="9" grpId="0" animBg="1"/>
      <p:bldP spid="11" grpId="0" animBg="1"/>
      <p:bldP spid="13" grpId="0" animBg="1"/>
      <p:bldP spid="16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734</Words>
  <Application>Microsoft Office PowerPoint</Application>
  <PresentationFormat>Custom</PresentationFormat>
  <Paragraphs>116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Google Sans</vt:lpstr>
      <vt:lpstr>Experts Master</vt:lpstr>
      <vt:lpstr>Sketch2Runway – Gen AI in Fashion</vt:lpstr>
      <vt:lpstr>$whoami</vt:lpstr>
      <vt:lpstr>Content</vt:lpstr>
      <vt:lpstr>Introduction</vt:lpstr>
      <vt:lpstr>Introduction</vt:lpstr>
      <vt:lpstr>AI in Fashion</vt:lpstr>
      <vt:lpstr>AI in Fashion</vt:lpstr>
      <vt:lpstr>PowerPoint Presentation</vt:lpstr>
      <vt:lpstr>Fashion Industry using AI</vt:lpstr>
      <vt:lpstr>Google Cloud  Gen Media on Vertex AI</vt:lpstr>
      <vt:lpstr>Google Cloud        Gen Media</vt:lpstr>
      <vt:lpstr>Fashion Sketch2Runway</vt:lpstr>
      <vt:lpstr>Fashion Sketch2Runway</vt:lpstr>
      <vt:lpstr>**This project was featured by the official handle of Google AI for Developers**</vt:lpstr>
      <vt:lpstr>Fashion Sketch2Runway – Pipeline</vt:lpstr>
      <vt:lpstr>Project Demonstration</vt:lpstr>
      <vt:lpstr>Steps to Install</vt:lpstr>
      <vt:lpstr>Demonstration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Nitin Tiwari</dc:creator>
  <cp:lastModifiedBy>Nitin Tiwari</cp:lastModifiedBy>
  <cp:revision>216</cp:revision>
  <dcterms:modified xsi:type="dcterms:W3CDTF">2025-09-25T17:50:52Z</dcterms:modified>
</cp:coreProperties>
</file>